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DF2B3-C9B1-475F-BF2C-960590613D2D}" v="5" dt="2023-10-27T17:42:17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B474D-65A2-48B5-977D-37563EB10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73CC77-6696-A76D-4BDD-834F0213F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B9CB45-7E09-5A3A-43DC-787FF29D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DD2F06-1A47-9D73-D2EA-6B47AFB3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1A2DBC-0CAD-F2EB-BBC5-EE597086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50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394EF-1DAE-AED7-DA22-031C209A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C4B817-F1E1-380C-C7D6-433A76782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75F7C7-01E5-2E56-E30D-0A57892F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3B7585-8D40-44C7-7368-E29CBED5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D9C27-95F0-5B71-0228-37BF91F1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19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27079B-A4D9-5805-EA47-35288C4A9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C67A8C-2F29-8F59-1747-32FC6D65D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F77515-CA37-FF4D-F6AC-288285D7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C17B8B-646A-042C-58EF-C0C9D726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94C683-76CC-06DA-836D-18A5195D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43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12D2C-3404-0F78-F3C5-664CB87C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2390BC-47EC-3E21-B995-E8BC53CC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D4CEF-FA09-448A-C741-6F7C9F59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E9EE0D-87E0-D095-B6FE-4905D6FC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6E760B-2FD3-4367-2E56-85B46420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0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8C948-6585-13F5-3F0B-5DCC8788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64131C-7575-A63C-B949-4B980304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4FC6C9-6D43-1E49-396A-F9C23E57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49DAE7-5AE2-0136-B144-06DFFDB3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6B3CE5-F2D5-ADB5-7513-14EBF914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0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CB5D3-741B-B8D5-9153-D9A1286A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9270C2-535F-47DE-0197-ED46185B3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6EB3BF-54E3-E6F9-D7A3-87F91066C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53ABA6-826D-205E-7DF3-578C9EE6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D6471D-17C9-7EB9-9576-17013307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185D82-B5C2-4DE8-CC61-1C1534BF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18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0D2C5-6C49-F1E5-BC9C-0293F370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0223DB-7F98-6503-C9A6-D96BB7B76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C7F46D-5F3F-D7B5-53F0-C7786C261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B926F9-3A28-7998-1F9C-2F855AAE5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8ACFDE-079E-C61D-E34C-3C8A4C165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B37B9DB-9421-104C-F47C-009007DB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20F1D4-F393-01CE-75A5-8C991FF2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C09C90-634E-1309-F0C2-CA1234C2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F8897-D9F1-8F10-A1F7-48D3A816B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DE3D2C6-19EF-2262-2ED8-73E1DA67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74C014-1DAC-C457-F0E8-6007FCDE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1A103C-30E1-633C-5E94-C0CD00BF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DA43BAD-627C-6B00-CCB8-9D9A35AB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882ED7C-83CE-8E98-9F31-750D60DA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DADBA4-58C7-496B-6778-1A5950C1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2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E0B8D-46F1-B4CD-B30C-1540061B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E11328-9555-C34B-9059-4570FCF06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F78D78-3DF1-3542-AF51-70371EDA2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5A41BB-BD36-B708-6071-6A84EFA0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381B73-F2D3-AAC6-FAA1-17C89145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85EEF4-4FA6-3785-5EC8-B97CE2BE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5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2FC0-CE06-2E82-C07F-ED91A41F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CC735DB-F950-DB11-DC41-B9628ED8F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7D2DAF-7B42-B208-A81F-E4E4086C1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3BF3D2-9CB7-7723-A3B3-BC2FEDE1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891A4E-E88A-C504-B606-9E8E8D3B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D59635-44F4-A4D3-BE1B-BD6F35A1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9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FE63C7-53A0-F2F7-E804-408E1D50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D111DE-983F-CD9B-96CF-834F80491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40A65-52DB-54AF-8D49-FEFDFE87C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BB52-1DAD-457B-A3EF-6D88F813519F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722CBC-09CE-7D89-B618-5C0ED6F5A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809330-4640-134D-E4E6-CFCA12CB1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BF9AE-6600-44C1-93BC-84D5BECD3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60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791D68-89EB-CE8A-9737-0D357C9FB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pt-BR" sz="9600"/>
              <a:t>PRESTAÇÃO DE CONTAS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24A27-2593-6EA6-2963-3A51B6955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endParaRPr lang="pt-BR"/>
          </a:p>
          <a:p>
            <a:pPr algn="r"/>
            <a:r>
              <a:rPr lang="pt-BR"/>
              <a:t>2022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75841D4-ED07-FAF1-7FFC-67A572548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962" y="2349355"/>
            <a:ext cx="2621772" cy="22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3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D9683-113E-D75D-408A-2A8529A2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APROVAÇÃO DE 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876DF7-7D69-CB4B-864C-8AF2F8E2D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847" y="1825625"/>
            <a:ext cx="8991600" cy="4351338"/>
          </a:xfrm>
        </p:spPr>
        <p:txBody>
          <a:bodyPr/>
          <a:lstStyle/>
          <a:p>
            <a:pPr algn="just"/>
            <a:r>
              <a:rPr lang="pt-BR" sz="2000" dirty="0"/>
              <a:t>As contas da FRGG são organizadas pelo tesoureiro da FRGG e enviadas mensalmente para o contador Carlos Borsa.</a:t>
            </a:r>
          </a:p>
          <a:p>
            <a:pPr algn="just"/>
            <a:r>
              <a:rPr lang="pt-BR" sz="2000" dirty="0"/>
              <a:t>Após o recebimento do balanço enviado pelo contador, os relatórios e documentos são encaminhados para o auditor Mario </a:t>
            </a:r>
            <a:r>
              <a:rPr lang="pt-BR" sz="2000" dirty="0" err="1"/>
              <a:t>Franceschetto</a:t>
            </a:r>
            <a:r>
              <a:rPr lang="pt-BR" sz="2000" dirty="0"/>
              <a:t>, da </a:t>
            </a:r>
            <a:r>
              <a:rPr lang="pt-BR" sz="2000" dirty="0" err="1"/>
              <a:t>Coasa</a:t>
            </a:r>
            <a:r>
              <a:rPr lang="pt-BR" sz="2000" dirty="0"/>
              <a:t> Auditoria, auditor independente, que elabora o relatório e avaliação final das contas.</a:t>
            </a:r>
          </a:p>
          <a:p>
            <a:pPr algn="just"/>
            <a:r>
              <a:rPr lang="pt-BR" sz="2000" dirty="0"/>
              <a:t>Em seguida a avaliação do auditor, juntamente com o balanço, os relatórios são encaminhados para os conselheiros fiscais que emitem seus pareceres.</a:t>
            </a:r>
          </a:p>
          <a:p>
            <a:pPr algn="just"/>
            <a:r>
              <a:rPr lang="pt-BR" sz="2000" dirty="0"/>
              <a:t>Somente após todos estes processos, as contas são colocadas para apreciação dos clubes em assembleia geral.</a:t>
            </a:r>
          </a:p>
          <a:p>
            <a:pPr algn="just"/>
            <a:r>
              <a:rPr lang="pt-BR" sz="2000" dirty="0"/>
              <a:t>As contas do exercício 2022 foram aprovadas em assembleia realizada em 29 de agosto de 2023, com aprovação de todos os clubes filiados.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633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5D5DE-84D6-4006-0C2D-7D890D4CE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0" i="0" u="none" strike="noStrike" baseline="0" dirty="0">
                <a:latin typeface="Arial" panose="020B0604020202020204" pitchFamily="34" charset="0"/>
              </a:rPr>
              <a:t>FEDERAÇÃO RIO GRANDENSE DE GOLFE</a:t>
            </a:r>
            <a:br>
              <a:rPr lang="pt-BR" sz="1800" b="0" i="0" u="none" strike="noStrike" baseline="0" dirty="0">
                <a:latin typeface="Arial" panose="020B0604020202020204" pitchFamily="34" charset="0"/>
              </a:rPr>
            </a:br>
            <a:r>
              <a:rPr lang="pt-BR" sz="1800" b="0" i="0" u="none" strike="noStrike" baseline="0" dirty="0">
                <a:latin typeface="Arial" panose="020B0604020202020204" pitchFamily="34" charset="0"/>
              </a:rPr>
              <a:t>CNPJ Nº 93.017.267/0001-72</a:t>
            </a:r>
            <a:br>
              <a:rPr lang="pt-BR" sz="1800" b="0" i="0" u="none" strike="noStrike" baseline="0" dirty="0">
                <a:latin typeface="Arial" panose="020B0604020202020204" pitchFamily="34" charset="0"/>
              </a:rPr>
            </a:br>
            <a:r>
              <a:rPr lang="pt-BR" sz="1800" b="0" i="0" u="none" strike="noStrike" baseline="0" dirty="0">
                <a:latin typeface="Arial" panose="020B0604020202020204" pitchFamily="34" charset="0"/>
              </a:rPr>
              <a:t>BALANÇO PATRIMONIAL EM 31 DE DEZEMBRO 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AD5A1BF-5D64-C779-F81A-CE3D9EBA3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897775"/>
              </p:ext>
            </p:extLst>
          </p:nvPr>
        </p:nvGraphicFramePr>
        <p:xfrm>
          <a:off x="2411506" y="1690687"/>
          <a:ext cx="6831106" cy="4252908"/>
        </p:xfrm>
        <a:graphic>
          <a:graphicData uri="http://schemas.openxmlformats.org/drawingml/2006/table">
            <a:tbl>
              <a:tblPr/>
              <a:tblGrid>
                <a:gridCol w="903287">
                  <a:extLst>
                    <a:ext uri="{9D8B030D-6E8A-4147-A177-3AD203B41FA5}">
                      <a16:colId xmlns:a16="http://schemas.microsoft.com/office/drawing/2014/main" val="319991523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3448826120"/>
                    </a:ext>
                  </a:extLst>
                </a:gridCol>
                <a:gridCol w="1787755">
                  <a:extLst>
                    <a:ext uri="{9D8B030D-6E8A-4147-A177-3AD203B41FA5}">
                      <a16:colId xmlns:a16="http://schemas.microsoft.com/office/drawing/2014/main" val="3364897270"/>
                    </a:ext>
                  </a:extLst>
                </a:gridCol>
                <a:gridCol w="1674844">
                  <a:extLst>
                    <a:ext uri="{9D8B030D-6E8A-4147-A177-3AD203B41FA5}">
                      <a16:colId xmlns:a16="http://schemas.microsoft.com/office/drawing/2014/main" val="2710488557"/>
                    </a:ext>
                  </a:extLst>
                </a:gridCol>
                <a:gridCol w="1561933">
                  <a:extLst>
                    <a:ext uri="{9D8B030D-6E8A-4147-A177-3AD203B41FA5}">
                      <a16:colId xmlns:a16="http://schemas.microsoft.com/office/drawing/2014/main" val="3662697048"/>
                    </a:ext>
                  </a:extLst>
                </a:gridCol>
              </a:tblGrid>
              <a:tr h="1933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 I V 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64906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493398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CIRCULANTE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642584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E EQUIVALENTES DE CAIXA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394.221,21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417,695,37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013150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geral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656006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Bancos conta movimento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87314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Aplicações Liquidez Imediata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394.162,33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417.529,10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833271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CREDITOS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22.108,80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51.033,92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590671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Associados Receber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2.210.880,00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51.033,92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337681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868066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ativo circulante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416.330,01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468.729,29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483841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836946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NÃO CIRCULANTE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859799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IMOBILIZADO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5.470,35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5.360,41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012498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Móveis e utensilhos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1125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e equipamentos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4.152,63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3.477,33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210591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de C.P.D.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1.291,52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1.771,28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88880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615713"/>
                  </a:ext>
                </a:extLst>
              </a:tr>
              <a:tr h="193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ativo não circulante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5.470,35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5.360,41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213409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014524"/>
                  </a:ext>
                </a:extLst>
              </a:tr>
              <a:tr h="19331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042040"/>
                  </a:ext>
                </a:extLst>
              </a:tr>
              <a:tr h="193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ativo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421.800,36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474.089,70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02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23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86269-9388-A904-6A44-95B73663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FEDERAÇÃO RIO GRANDENSE DE GOLFE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CNPJ Nº 93.017.267/0001-72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BALANÇO PATRIMONIAL EM 31 DE DEZEMBRO 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B6419B2-B256-977D-94D9-C4D35C086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272345"/>
              </p:ext>
            </p:extLst>
          </p:nvPr>
        </p:nvGraphicFramePr>
        <p:xfrm>
          <a:off x="1882588" y="1963271"/>
          <a:ext cx="7754471" cy="3523131"/>
        </p:xfrm>
        <a:graphic>
          <a:graphicData uri="http://schemas.openxmlformats.org/drawingml/2006/table">
            <a:tbl>
              <a:tblPr/>
              <a:tblGrid>
                <a:gridCol w="1025385">
                  <a:extLst>
                    <a:ext uri="{9D8B030D-6E8A-4147-A177-3AD203B41FA5}">
                      <a16:colId xmlns:a16="http://schemas.microsoft.com/office/drawing/2014/main" val="3659027595"/>
                    </a:ext>
                  </a:extLst>
                </a:gridCol>
                <a:gridCol w="1025385">
                  <a:extLst>
                    <a:ext uri="{9D8B030D-6E8A-4147-A177-3AD203B41FA5}">
                      <a16:colId xmlns:a16="http://schemas.microsoft.com/office/drawing/2014/main" val="294025932"/>
                    </a:ext>
                  </a:extLst>
                </a:gridCol>
                <a:gridCol w="2029407">
                  <a:extLst>
                    <a:ext uri="{9D8B030D-6E8A-4147-A177-3AD203B41FA5}">
                      <a16:colId xmlns:a16="http://schemas.microsoft.com/office/drawing/2014/main" val="2901353002"/>
                    </a:ext>
                  </a:extLst>
                </a:gridCol>
                <a:gridCol w="1901234">
                  <a:extLst>
                    <a:ext uri="{9D8B030D-6E8A-4147-A177-3AD203B41FA5}">
                      <a16:colId xmlns:a16="http://schemas.microsoft.com/office/drawing/2014/main" val="3984564748"/>
                    </a:ext>
                  </a:extLst>
                </a:gridCol>
                <a:gridCol w="1773060">
                  <a:extLst>
                    <a:ext uri="{9D8B030D-6E8A-4147-A177-3AD203B41FA5}">
                      <a16:colId xmlns:a16="http://schemas.microsoft.com/office/drawing/2014/main" val="3819632181"/>
                    </a:ext>
                  </a:extLst>
                </a:gridCol>
              </a:tblGrid>
              <a:tr h="2072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19213"/>
                  </a:ext>
                </a:extLst>
              </a:tr>
              <a:tr h="207243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806666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CIRCULANTE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742491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Fornecedores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10.816,67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538891"/>
                  </a:ext>
                </a:extLst>
              </a:tr>
              <a:tr h="2072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 lei incentivo esporte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74.614,26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71.614,26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58596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Obrigações fiscais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1.084,45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877,95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312943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Obrigações sociais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3.429,43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3.042,21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106964"/>
                  </a:ext>
                </a:extLst>
              </a:tr>
              <a:tr h="20724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868648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circulante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79.128,14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89.351,09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34750"/>
                  </a:ext>
                </a:extLst>
              </a:tr>
              <a:tr h="20724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734943"/>
                  </a:ext>
                </a:extLst>
              </a:tr>
              <a:tr h="20724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227068"/>
                  </a:ext>
                </a:extLst>
              </a:tr>
              <a:tr h="2072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342.672,22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84.738,61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467018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384.738,61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62.158,41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590305"/>
                  </a:ext>
                </a:extLst>
              </a:tr>
              <a:tr h="2072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Superávit(deficit) Acumulado do Exercicio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-42.066,39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225728"/>
                  </a:ext>
                </a:extLst>
              </a:tr>
              <a:tr h="2072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patrimonio 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342.672,22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84.738,61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93386"/>
                  </a:ext>
                </a:extLst>
              </a:tr>
              <a:tr h="20724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123772"/>
                  </a:ext>
                </a:extLst>
              </a:tr>
              <a:tr h="2072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do passivo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421.800,36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74.089,70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6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3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D1C8A-9DE5-6505-EDC4-DE24156F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FEDERAÇÃO RIO GRANDENSE DE GOLFE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CNPJ Nº 93.017.267/0001-72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BALANÇO PATRIMONIAL EM 31 DE DEZEMBRO 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DBD5A3D-4F86-DCAD-7D14-769D591AB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082750"/>
              </p:ext>
            </p:extLst>
          </p:nvPr>
        </p:nvGraphicFramePr>
        <p:xfrm>
          <a:off x="1900518" y="1846729"/>
          <a:ext cx="8166846" cy="4069970"/>
        </p:xfrm>
        <a:graphic>
          <a:graphicData uri="http://schemas.openxmlformats.org/drawingml/2006/table">
            <a:tbl>
              <a:tblPr/>
              <a:tblGrid>
                <a:gridCol w="3374433">
                  <a:extLst>
                    <a:ext uri="{9D8B030D-6E8A-4147-A177-3AD203B41FA5}">
                      <a16:colId xmlns:a16="http://schemas.microsoft.com/office/drawing/2014/main" val="4137192667"/>
                    </a:ext>
                  </a:extLst>
                </a:gridCol>
                <a:gridCol w="1705166">
                  <a:extLst>
                    <a:ext uri="{9D8B030D-6E8A-4147-A177-3AD203B41FA5}">
                      <a16:colId xmlns:a16="http://schemas.microsoft.com/office/drawing/2014/main" val="1751082225"/>
                    </a:ext>
                  </a:extLst>
                </a:gridCol>
                <a:gridCol w="1597471">
                  <a:extLst>
                    <a:ext uri="{9D8B030D-6E8A-4147-A177-3AD203B41FA5}">
                      <a16:colId xmlns:a16="http://schemas.microsoft.com/office/drawing/2014/main" val="1530507822"/>
                    </a:ext>
                  </a:extLst>
                </a:gridCol>
                <a:gridCol w="1489776">
                  <a:extLst>
                    <a:ext uri="{9D8B030D-6E8A-4147-A177-3AD203B41FA5}">
                      <a16:colId xmlns:a16="http://schemas.microsoft.com/office/drawing/2014/main" val="3948432831"/>
                    </a:ext>
                  </a:extLst>
                </a:gridCol>
              </a:tblGrid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06838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DÉCIFIT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983353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00687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EM 31/12/2020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456.151,91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6.006,50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62.158,41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440871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SUPERÁVIT/DÉCIFIT LIQUIDO EXERCICIO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011141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76443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INCORPORAÇÃO SUPERÁVIT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702002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AO PATRIMÔNIO 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6.006,50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6.006,50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62544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672304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116892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EM 31/12/2021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462.158,41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384.738,61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730528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SUPERÁVIT/DÉCIFIT LIQUIDO EXERCICIO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42.066,39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42.066,39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98974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905711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INCORPORAÇÃO SUPERÁVIT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80328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AO PATRIMÔNIO SOCIAL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861750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87475"/>
                  </a:ext>
                </a:extLst>
              </a:tr>
              <a:tr h="239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EM 31/12/2022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384.738,61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42.066,39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342.672,22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37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60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DD11C-EE4C-43CC-5E06-40B79D86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FEDERAÇÃO RIO GRANDENSE DE GOLFE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CNPJ Nº 93.017.267/0001-72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BALANÇO PATRIMONIAL EM 31 DE DEZEMBRO </a:t>
            </a:r>
            <a:endParaRPr lang="pt-BR" dirty="0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DD88531-ECF6-7DF3-DC77-5187BC0B9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382892"/>
              </p:ext>
            </p:extLst>
          </p:nvPr>
        </p:nvGraphicFramePr>
        <p:xfrm>
          <a:off x="2034988" y="1825627"/>
          <a:ext cx="6170434" cy="4351334"/>
        </p:xfrm>
        <a:graphic>
          <a:graphicData uri="http://schemas.openxmlformats.org/drawingml/2006/table">
            <a:tbl>
              <a:tblPr/>
              <a:tblGrid>
                <a:gridCol w="815925">
                  <a:extLst>
                    <a:ext uri="{9D8B030D-6E8A-4147-A177-3AD203B41FA5}">
                      <a16:colId xmlns:a16="http://schemas.microsoft.com/office/drawing/2014/main" val="980272566"/>
                    </a:ext>
                  </a:extLst>
                </a:gridCol>
                <a:gridCol w="815925">
                  <a:extLst>
                    <a:ext uri="{9D8B030D-6E8A-4147-A177-3AD203B41FA5}">
                      <a16:colId xmlns:a16="http://schemas.microsoft.com/office/drawing/2014/main" val="3937737296"/>
                    </a:ext>
                  </a:extLst>
                </a:gridCol>
                <a:gridCol w="1614851">
                  <a:extLst>
                    <a:ext uri="{9D8B030D-6E8A-4147-A177-3AD203B41FA5}">
                      <a16:colId xmlns:a16="http://schemas.microsoft.com/office/drawing/2014/main" val="3845712736"/>
                    </a:ext>
                  </a:extLst>
                </a:gridCol>
                <a:gridCol w="1512862">
                  <a:extLst>
                    <a:ext uri="{9D8B030D-6E8A-4147-A177-3AD203B41FA5}">
                      <a16:colId xmlns:a16="http://schemas.microsoft.com/office/drawing/2014/main" val="2971771910"/>
                    </a:ext>
                  </a:extLst>
                </a:gridCol>
                <a:gridCol w="1410871">
                  <a:extLst>
                    <a:ext uri="{9D8B030D-6E8A-4147-A177-3AD203B41FA5}">
                      <a16:colId xmlns:a16="http://schemas.microsoft.com/office/drawing/2014/main" val="4057668209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73249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ORDINÁRIA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801.791,18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455.471,71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509356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mensalidades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738.434,08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471.656,58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847715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Desconto concedidos mensalidades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11.842,65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16.184,87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1104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receitas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15.199,75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939348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Livro Golfe 70 anos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60.000,00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57224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988450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TORNEIOS/CAMPEONATOS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69.214,50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82.339,50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535807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CUSTOS / DESPESAS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602.751,28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413.997,31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394865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Torneios/campeonatos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210.889,51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165.989,23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35004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Juvenis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170.807,20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56.148,74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138398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Mensalidades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179.798,21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162.722,34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020019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Contratados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41.256,36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29.137,00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99292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606633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ADMINISTRATIVAS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335.716,67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209.613,57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111855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Pessoal administrativo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138.115,61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118.210,40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059750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Ocupação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29.378,44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28.109,07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955260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Utilidades/serviços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8.958,30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3.580,77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620919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gerais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157.128,92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59.713,33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788397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Impostos/taxas/contribuições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2.135,40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94326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294735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OPERAÇOES FINANCEIRAS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24.995,88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8.379,87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640315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financeiras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3.099,03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4.610,06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318170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 financeiras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28.084,91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12.989,93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023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690806"/>
                  </a:ext>
                </a:extLst>
              </a:tr>
              <a:tr h="1673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SUPERÁVIT(Déficit)do Exercicio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42.066,39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77.419,80</a:t>
                      </a:r>
                    </a:p>
                  </a:txBody>
                  <a:tcPr marL="6973" marR="6973" marT="69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631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0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88DAA-5421-2C5B-36D6-337F95FC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FRGG – EVOLUÇÃO JOGADORES</a:t>
            </a:r>
            <a:br>
              <a:rPr lang="pt-BR" dirty="0"/>
            </a:br>
            <a:r>
              <a:rPr lang="pt-BR" dirty="0"/>
              <a:t> </a:t>
            </a:r>
            <a:r>
              <a:rPr lang="pt-BR" sz="3200" dirty="0"/>
              <a:t>CONFORME RELATORIO BLUEGOLF</a:t>
            </a:r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E877D5FA-0F6B-CDEF-C94F-B303C162BF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4" y="1837026"/>
            <a:ext cx="9549455" cy="39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6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4E62B-3DB4-C19A-F1F4-51763F9A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FRGG – FINANÇAS </a:t>
            </a:r>
            <a:br>
              <a:rPr lang="pt-BR" sz="3600" dirty="0"/>
            </a:br>
            <a:r>
              <a:rPr lang="pt-BR" sz="3600" dirty="0"/>
              <a:t>Premissas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C6733-109D-5499-E0BA-34E2D7CB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825625"/>
            <a:ext cx="9677400" cy="3678704"/>
          </a:xfrm>
        </p:spPr>
        <p:txBody>
          <a:bodyPr>
            <a:noAutofit/>
          </a:bodyPr>
          <a:lstStyle/>
          <a:p>
            <a:r>
              <a:rPr lang="pt-BR" sz="1800" dirty="0"/>
              <a:t>Focos Principais 2022 (meu entendimento):</a:t>
            </a:r>
          </a:p>
          <a:p>
            <a:endParaRPr lang="pt-BR" sz="1000" dirty="0"/>
          </a:p>
          <a:p>
            <a:r>
              <a:rPr lang="pt-BR" sz="1800" dirty="0"/>
              <a:t>Juvenis e Kids (aumento de Golfistas e potencial de Scratch)</a:t>
            </a:r>
          </a:p>
          <a:p>
            <a:endParaRPr lang="pt-BR" sz="1000" dirty="0"/>
          </a:p>
          <a:p>
            <a:r>
              <a:rPr lang="pt-BR" sz="1800" dirty="0"/>
              <a:t>Copa Los Andes – Show, atração e </a:t>
            </a:r>
            <a:r>
              <a:rPr lang="pt-BR" sz="1800" dirty="0" err="1"/>
              <a:t>digulgação</a:t>
            </a:r>
            <a:r>
              <a:rPr lang="pt-BR" sz="1800" dirty="0"/>
              <a:t>, levando a aumento de quadro</a:t>
            </a:r>
          </a:p>
          <a:p>
            <a:endParaRPr lang="pt-BR" sz="1000" dirty="0"/>
          </a:p>
          <a:p>
            <a:r>
              <a:rPr lang="pt-BR" sz="1800" dirty="0"/>
              <a:t>Voltar ao máximo à normalidade dos Clubes e Abertos</a:t>
            </a:r>
          </a:p>
          <a:p>
            <a:endParaRPr lang="pt-BR" sz="1000" dirty="0"/>
          </a:p>
          <a:p>
            <a:r>
              <a:rPr lang="pt-BR" sz="1800" dirty="0"/>
              <a:t>Feminino – potencial de aumento de quadro e participação</a:t>
            </a:r>
          </a:p>
          <a:p>
            <a:endParaRPr lang="pt-BR" sz="1000" dirty="0"/>
          </a:p>
          <a:p>
            <a:r>
              <a:rPr lang="pt-BR" sz="1800" dirty="0" err="1"/>
              <a:t>Senior</a:t>
            </a:r>
            <a:r>
              <a:rPr lang="pt-BR" sz="1800" dirty="0"/>
              <a:t> e </a:t>
            </a:r>
            <a:r>
              <a:rPr lang="pt-BR" sz="1800" dirty="0" err="1"/>
              <a:t>Pré</a:t>
            </a:r>
            <a:r>
              <a:rPr lang="pt-BR" sz="1800" dirty="0"/>
              <a:t> – mantenedores da FRGG</a:t>
            </a:r>
          </a:p>
        </p:txBody>
      </p:sp>
    </p:spTree>
    <p:extLst>
      <p:ext uri="{BB962C8B-B14F-4D97-AF65-F5344CB8AC3E}">
        <p14:creationId xmlns:p14="http://schemas.microsoft.com/office/powerpoint/2010/main" val="292864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80CDA-49C1-9EC2-2174-B7BBDBFD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FRGG – FINANÇAS</a:t>
            </a:r>
            <a:br>
              <a:rPr lang="pt-BR" sz="3600" dirty="0"/>
            </a:br>
            <a:r>
              <a:rPr lang="pt-BR" sz="3600" dirty="0"/>
              <a:t>Propostas para 2022 – Uso dos Recursos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56D7A1F-FD63-B9BA-3EF9-526A1502E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086128"/>
              </p:ext>
            </p:extLst>
          </p:nvPr>
        </p:nvGraphicFramePr>
        <p:xfrm>
          <a:off x="2402541" y="1990165"/>
          <a:ext cx="6284259" cy="2716992"/>
        </p:xfrm>
        <a:graphic>
          <a:graphicData uri="http://schemas.openxmlformats.org/drawingml/2006/table">
            <a:tbl>
              <a:tblPr/>
              <a:tblGrid>
                <a:gridCol w="1860266">
                  <a:extLst>
                    <a:ext uri="{9D8B030D-6E8A-4147-A177-3AD203B41FA5}">
                      <a16:colId xmlns:a16="http://schemas.microsoft.com/office/drawing/2014/main" val="3895000261"/>
                    </a:ext>
                  </a:extLst>
                </a:gridCol>
                <a:gridCol w="1391291">
                  <a:extLst>
                    <a:ext uri="{9D8B030D-6E8A-4147-A177-3AD203B41FA5}">
                      <a16:colId xmlns:a16="http://schemas.microsoft.com/office/drawing/2014/main" val="1683312331"/>
                    </a:ext>
                  </a:extLst>
                </a:gridCol>
                <a:gridCol w="1422556">
                  <a:extLst>
                    <a:ext uri="{9D8B030D-6E8A-4147-A177-3AD203B41FA5}">
                      <a16:colId xmlns:a16="http://schemas.microsoft.com/office/drawing/2014/main" val="2299714094"/>
                    </a:ext>
                  </a:extLst>
                </a:gridCol>
                <a:gridCol w="1610146">
                  <a:extLst>
                    <a:ext uri="{9D8B030D-6E8A-4147-A177-3AD203B41FA5}">
                      <a16:colId xmlns:a16="http://schemas.microsoft.com/office/drawing/2014/main" val="3140384549"/>
                    </a:ext>
                  </a:extLst>
                </a:gridCol>
              </a:tblGrid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aprovado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R$ 71,30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56.504,00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055394"/>
                  </a:ext>
                </a:extLst>
              </a:tr>
              <a:tr h="20756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Setor pastas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jogador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Mês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479489"/>
                  </a:ext>
                </a:extLst>
              </a:tr>
              <a:tr h="2075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APROVADO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Disponivel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32130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20.341,44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977730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Pessoal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11.300,80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234250"/>
                  </a:ext>
                </a:extLst>
              </a:tr>
              <a:tr h="22618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Circuito feminino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20.341,44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922323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Torneio Fed + premios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33.902,40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245434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Operativod/operacional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11.300,80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533778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Mensalidade CBGolfe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189.853,44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2732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/ Clinica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13.560,96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74224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Juvenil + kids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10.735,76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128.829,12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634935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315757"/>
                  </a:ext>
                </a:extLst>
              </a:tr>
              <a:tr h="2075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56.504,00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678.048,00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18556"/>
                  </a:ext>
                </a:extLst>
              </a:tr>
            </a:tbl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8E1BAA0-CA31-B25B-CEC5-DC2141E2F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269628"/>
              </p:ext>
            </p:extLst>
          </p:nvPr>
        </p:nvGraphicFramePr>
        <p:xfrm>
          <a:off x="3319788" y="4930401"/>
          <a:ext cx="44497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449938" imgH="563770" progId="Excel.Sheet.12">
                  <p:embed/>
                </p:oleObj>
              </mc:Choice>
              <mc:Fallback>
                <p:oleObj name="Worksheet" r:id="rId2" imgW="4449938" imgH="563770" progId="Excel.Sheet.12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58E1BAA0-CA31-B25B-CEC5-DC2141E2FE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19788" y="4930401"/>
                        <a:ext cx="4449763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551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650</Words>
  <Application>Microsoft Office PowerPoint</Application>
  <PresentationFormat>Widescreen</PresentationFormat>
  <Paragraphs>251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Worksheet</vt:lpstr>
      <vt:lpstr>PRESTAÇÃO DE CONTAS</vt:lpstr>
      <vt:lpstr>APROVAÇÃO DE CONTAS</vt:lpstr>
      <vt:lpstr>FEDERAÇÃO RIO GRANDENSE DE GOLFE CNPJ Nº 93.017.267/0001-72 BALANÇO PATRIMONIAL EM 31 DE DEZEMBRO </vt:lpstr>
      <vt:lpstr>FEDERAÇÃO RIO GRANDENSE DE GOLFE CNPJ Nº 93.017.267/0001-72 BALANÇO PATRIMONIAL EM 31 DE DEZEMBRO </vt:lpstr>
      <vt:lpstr>FEDERAÇÃO RIO GRANDENSE DE GOLFE CNPJ Nº 93.017.267/0001-72 BALANÇO PATRIMONIAL EM 31 DE DEZEMBRO </vt:lpstr>
      <vt:lpstr>FEDERAÇÃO RIO GRANDENSE DE GOLFE CNPJ Nº 93.017.267/0001-72 BALANÇO PATRIMONIAL EM 31 DE DEZEMBRO </vt:lpstr>
      <vt:lpstr>FRGG – EVOLUÇÃO JOGADORES  CONFORME RELATORIO BLUEGOLF</vt:lpstr>
      <vt:lpstr>FRGG – FINANÇAS  Premissas 2022</vt:lpstr>
      <vt:lpstr>FRGG – FINANÇAS Propostas para 2022 – Uso dos Recursos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</dc:title>
  <dc:creator>Fed Golfe</dc:creator>
  <cp:lastModifiedBy>Fed Golfe</cp:lastModifiedBy>
  <cp:revision>2</cp:revision>
  <dcterms:created xsi:type="dcterms:W3CDTF">2023-10-27T12:41:36Z</dcterms:created>
  <dcterms:modified xsi:type="dcterms:W3CDTF">2023-10-27T17:46:43Z</dcterms:modified>
</cp:coreProperties>
</file>